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sldIdLst>
    <p:sldId id="256" r:id="rId2"/>
    <p:sldId id="1235" r:id="rId3"/>
    <p:sldId id="1236" r:id="rId4"/>
    <p:sldId id="1237" r:id="rId5"/>
    <p:sldId id="1238" r:id="rId6"/>
    <p:sldId id="1239" r:id="rId7"/>
    <p:sldId id="1240" r:id="rId8"/>
    <p:sldId id="1241" r:id="rId9"/>
    <p:sldId id="1242" r:id="rId10"/>
    <p:sldId id="1222" r:id="rId11"/>
    <p:sldId id="1243" r:id="rId12"/>
    <p:sldId id="1228" r:id="rId13"/>
    <p:sldId id="1244" r:id="rId14"/>
    <p:sldId id="1245" r:id="rId15"/>
    <p:sldId id="1248" r:id="rId16"/>
    <p:sldId id="1249" r:id="rId17"/>
    <p:sldId id="1250" r:id="rId18"/>
    <p:sldId id="1251" r:id="rId19"/>
    <p:sldId id="1246" r:id="rId20"/>
    <p:sldId id="1247" r:id="rId21"/>
    <p:sldId id="1260" r:id="rId22"/>
    <p:sldId id="1261" r:id="rId23"/>
    <p:sldId id="1262" r:id="rId24"/>
    <p:sldId id="1264" r:id="rId25"/>
    <p:sldId id="613" r:id="rId2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8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6" autoAdjust="0"/>
    <p:restoredTop sz="91079" autoAdjust="0"/>
  </p:normalViewPr>
  <p:slideViewPr>
    <p:cSldViewPr snapToGrid="0" snapToObjects="1">
      <p:cViewPr varScale="1">
        <p:scale>
          <a:sx n="102" d="100"/>
          <a:sy n="102" d="100"/>
        </p:scale>
        <p:origin x="129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B8FED3-42A5-488D-ABC7-CC9878B4F230}" type="datetimeFigureOut">
              <a:rPr lang="en-US" smtClean="0"/>
              <a:t>11/27/2016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3C278-C5C8-4141-B4C9-0F4F11513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58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b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0" y="6538383"/>
            <a:ext cx="4826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l"/>
            <a:r>
              <a:rPr lang="en-US" altLang="en-US" sz="1400" dirty="0" smtClean="0">
                <a:latin typeface="Arial" pitchFamily="34" charset="0"/>
              </a:rPr>
              <a:t>All materials copyright UMBC unless otherwise</a:t>
            </a:r>
            <a:r>
              <a:rPr lang="en-US" altLang="en-US" sz="1400" baseline="0" dirty="0" smtClean="0">
                <a:latin typeface="Arial" pitchFamily="34" charset="0"/>
              </a:rPr>
              <a:t> noted</a:t>
            </a:r>
            <a:endParaRPr lang="en-US" altLang="en-US" sz="1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793184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2186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5186"/>
            <a:ext cx="8229600" cy="451768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5672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17500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5672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05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831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74850"/>
            <a:ext cx="8229600" cy="451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569075"/>
            <a:ext cx="9144000" cy="288925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83185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1030" name="Picture 9" descr="UMBClogo_offset_cmyk-W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" y="127000"/>
            <a:ext cx="3316288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Box 10"/>
          <p:cNvSpPr txBox="1">
            <a:spLocks noChangeArrowheads="1"/>
          </p:cNvSpPr>
          <p:nvPr userDrawn="1"/>
        </p:nvSpPr>
        <p:spPr bwMode="auto">
          <a:xfrm>
            <a:off x="7181850" y="6542088"/>
            <a:ext cx="1822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US" altLang="en-US" sz="1400" dirty="0">
                <a:latin typeface="Arial" pitchFamily="34" charset="0"/>
              </a:rPr>
              <a:t>www.umbc.edu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492875"/>
            <a:ext cx="6688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lang="en-US" altLang="en-US" dirty="0"/>
              <a:t>CMSC201</a:t>
            </a:r>
            <a:br>
              <a:rPr lang="en-US" altLang="en-US" dirty="0"/>
            </a:br>
            <a:r>
              <a:rPr lang="en-US" altLang="en-US" dirty="0"/>
              <a:t> Computer Science I for Majors</a:t>
            </a:r>
            <a:r>
              <a:rPr lang="en-US" altLang="en-US" sz="4000" dirty="0"/>
              <a:t/>
            </a:r>
            <a:br>
              <a:rPr lang="en-US" altLang="en-US" sz="4000" dirty="0"/>
            </a:br>
            <a:r>
              <a:rPr lang="en-US" altLang="en-US" sz="4000" dirty="0"/>
              <a:t/>
            </a:r>
            <a:br>
              <a:rPr lang="en-US" altLang="en-US" sz="4000" dirty="0"/>
            </a:br>
            <a:r>
              <a:rPr lang="en-US" altLang="en-US" sz="4000" dirty="0"/>
              <a:t>Lecture </a:t>
            </a:r>
            <a:r>
              <a:rPr lang="en-US" altLang="en-US" sz="4000" dirty="0" smtClean="0"/>
              <a:t>22 – Searching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23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Any </a:t>
            </a:r>
            <a:r>
              <a:rPr lang="en-US" dirty="0" smtClean="0"/>
              <a:t>questions about the </a:t>
            </a:r>
            <a:br>
              <a:rPr lang="en-US" dirty="0" smtClean="0"/>
            </a:br>
            <a:r>
              <a:rPr lang="en-US" dirty="0" smtClean="0"/>
              <a:t>material we just reviewed?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85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467344" cy="4156799"/>
          </a:xfrm>
        </p:spPr>
        <p:txBody>
          <a:bodyPr/>
          <a:lstStyle/>
          <a:p>
            <a:r>
              <a:rPr lang="en-US" dirty="0" smtClean="0"/>
              <a:t>To learn more about searching algorithms</a:t>
            </a:r>
          </a:p>
          <a:p>
            <a:pPr lvl="1"/>
            <a:r>
              <a:rPr lang="en-US" dirty="0" smtClean="0"/>
              <a:t>Linear search</a:t>
            </a:r>
          </a:p>
          <a:p>
            <a:pPr lvl="1"/>
            <a:r>
              <a:rPr lang="en-US" dirty="0" smtClean="0"/>
              <a:t>Binary search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6126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78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Motivations for Searching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Want to know </a:t>
            </a:r>
            <a:r>
              <a:rPr lang="en-US" u="sng" dirty="0" smtClean="0"/>
              <a:t>if</a:t>
            </a:r>
            <a:r>
              <a:rPr lang="en-US" dirty="0" smtClean="0"/>
              <a:t> something exists</a:t>
            </a:r>
          </a:p>
          <a:p>
            <a:pPr lvl="1"/>
            <a:r>
              <a:rPr lang="en-US" dirty="0" smtClean="0"/>
              <a:t>Python can do this for us!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Want to know </a:t>
            </a:r>
            <a:r>
              <a:rPr lang="en-US" u="sng" dirty="0" smtClean="0"/>
              <a:t>where</a:t>
            </a:r>
            <a:r>
              <a:rPr lang="en-US" dirty="0" smtClean="0"/>
              <a:t> something exists</a:t>
            </a:r>
          </a:p>
          <a:p>
            <a:pPr lvl="1"/>
            <a:r>
              <a:rPr lang="en-US" dirty="0" smtClean="0"/>
              <a:t>Python can actually do this for us too!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raceWinners.index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(718)</a:t>
            </a:r>
          </a:p>
          <a:p>
            <a:pPr lvl="3"/>
            <a:endParaRPr lang="en-US" dirty="0"/>
          </a:p>
          <a:p>
            <a:r>
              <a:rPr lang="en-US" dirty="0" smtClean="0"/>
              <a:t>But </a:t>
            </a:r>
            <a:r>
              <a:rPr lang="en-US" b="1" u="sng" dirty="0" smtClean="0"/>
              <a:t>how</a:t>
            </a:r>
            <a:r>
              <a:rPr lang="en-US" dirty="0" smtClean="0"/>
              <a:t> does Python does this?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7217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find()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function that takes a list and a variable and returns the </a:t>
            </a:r>
            <a:r>
              <a:rPr lang="en-US" dirty="0" smtClean="0"/>
              <a:t>index of </a:t>
            </a:r>
            <a:r>
              <a:rPr lang="en-US" dirty="0"/>
              <a:t>the variable in the list</a:t>
            </a:r>
          </a:p>
          <a:p>
            <a:pPr lvl="1"/>
            <a:r>
              <a:rPr lang="en-US" sz="3200" dirty="0" smtClean="0"/>
              <a:t>If it’s not found, return -1</a:t>
            </a:r>
          </a:p>
          <a:p>
            <a:pPr lvl="1"/>
            <a:r>
              <a:rPr lang="en-US" sz="3200" dirty="0" smtClean="0"/>
              <a:t>You can’t use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index()</a:t>
            </a:r>
            <a:r>
              <a:rPr lang="en-US" sz="3200" dirty="0" smtClean="0"/>
              <a:t>!</a:t>
            </a:r>
          </a:p>
          <a:p>
            <a:pPr lvl="4"/>
            <a:endParaRPr lang="en-US" dirty="0" smtClean="0"/>
          </a:p>
          <a:p>
            <a:pPr marL="400050" lvl="2" indent="0">
              <a:buNone/>
            </a:pPr>
            <a:r>
              <a:rPr lang="en-US" sz="2800" b="1" dirty="0" err="1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800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searchList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6849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find() </a:t>
            </a:r>
            <a:r>
              <a:rPr lang="en-US" dirty="0" smtClean="0"/>
              <a:t>Solution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7013" lvl="2" indent="0">
              <a:buNone/>
            </a:pPr>
            <a:r>
              <a:rPr lang="en-US" sz="2800" b="1" dirty="0" err="1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800" b="1" dirty="0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searchList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227013" lvl="2" indent="0">
              <a:buNone/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800" b="1" dirty="0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searchList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)):</a:t>
            </a:r>
          </a:p>
          <a:p>
            <a:pPr marL="227013" lvl="2" indent="0">
              <a:buNone/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800" b="1" dirty="0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searchList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== 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227013" lvl="2" indent="0">
              <a:buNone/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2800" b="1" dirty="0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US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27013" lvl="2" indent="0">
              <a:buNone/>
            </a:pP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27013" lvl="2" indent="0">
              <a:buNone/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8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8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outside the loop, means that</a:t>
            </a:r>
          </a:p>
          <a:p>
            <a:pPr marL="227013" lvl="2" indent="0">
              <a:buNone/>
            </a:pPr>
            <a:r>
              <a:rPr lang="en-US" sz="28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</a:t>
            </a:r>
            <a:r>
              <a:rPr lang="en-US" sz="28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 didn't find the variable</a:t>
            </a:r>
          </a:p>
          <a:p>
            <a:pPr marL="227013" lvl="2" indent="0">
              <a:buNone/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800" b="1" dirty="0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6322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just programmed up a search function!</a:t>
            </a:r>
          </a:p>
          <a:p>
            <a:endParaRPr lang="en-US" dirty="0" smtClean="0"/>
          </a:p>
          <a:p>
            <a:r>
              <a:rPr lang="en-US" dirty="0" smtClean="0"/>
              <a:t>This algorithm is </a:t>
            </a:r>
            <a:r>
              <a:rPr lang="en-US" dirty="0"/>
              <a:t>called </a:t>
            </a:r>
            <a:r>
              <a:rPr lang="en-US" b="1" i="1" dirty="0"/>
              <a:t>linear </a:t>
            </a:r>
            <a:r>
              <a:rPr lang="en-US" b="1" i="1" dirty="0" smtClean="0"/>
              <a:t>search</a:t>
            </a:r>
            <a:endParaRPr lang="en-US" b="1" i="1" dirty="0"/>
          </a:p>
          <a:p>
            <a:r>
              <a:rPr lang="en-US" dirty="0"/>
              <a:t>It’s a </a:t>
            </a:r>
            <a:r>
              <a:rPr lang="en-US" dirty="0" smtClean="0"/>
              <a:t>common</a:t>
            </a:r>
            <a:r>
              <a:rPr lang="en-US" dirty="0"/>
              <a:t>, </a:t>
            </a:r>
            <a:r>
              <a:rPr lang="en-US" dirty="0" smtClean="0"/>
              <a:t>fundamental algorithm in CS</a:t>
            </a:r>
            <a:endParaRPr lang="en-US" dirty="0"/>
          </a:p>
          <a:p>
            <a:pPr lvl="3"/>
            <a:endParaRPr lang="en-US" dirty="0"/>
          </a:p>
          <a:p>
            <a:r>
              <a:rPr lang="en-US" dirty="0"/>
              <a:t>It’s especially useful when our information isn’t in a sorted </a:t>
            </a:r>
            <a:r>
              <a:rPr lang="en-US" dirty="0" smtClean="0"/>
              <a:t>order</a:t>
            </a:r>
          </a:p>
          <a:p>
            <a:pPr lvl="1"/>
            <a:r>
              <a:rPr lang="en-US" dirty="0" smtClean="0"/>
              <a:t>But it isn’t very fast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7679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Searching Sorted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75186"/>
            <a:ext cx="8375715" cy="4517689"/>
          </a:xfrm>
        </p:spPr>
        <p:txBody>
          <a:bodyPr/>
          <a:lstStyle/>
          <a:p>
            <a:r>
              <a:rPr lang="en-US" dirty="0"/>
              <a:t>Now, imagine we’re looking for information in something sorted, like a phone </a:t>
            </a:r>
            <a:r>
              <a:rPr lang="en-US" dirty="0" smtClean="0"/>
              <a:t>book</a:t>
            </a:r>
          </a:p>
          <a:p>
            <a:r>
              <a:rPr lang="en-US" dirty="0" smtClean="0"/>
              <a:t>We </a:t>
            </a:r>
            <a:r>
              <a:rPr lang="en-US" dirty="0"/>
              <a:t>know someone’s </a:t>
            </a:r>
            <a:r>
              <a:rPr lang="en-US" dirty="0" smtClean="0"/>
              <a:t>name (it’s our “variable”), </a:t>
            </a:r>
            <a:r>
              <a:rPr lang="en-US" dirty="0"/>
              <a:t>and want to find </a:t>
            </a:r>
            <a:r>
              <a:rPr lang="en-US" dirty="0" smtClean="0"/>
              <a:t>their </a:t>
            </a:r>
            <a:r>
              <a:rPr lang="en-US" dirty="0" smtClean="0"/>
              <a:t>number </a:t>
            </a:r>
            <a:r>
              <a:rPr lang="en-US" dirty="0" smtClean="0"/>
              <a:t>in </a:t>
            </a:r>
            <a:r>
              <a:rPr lang="en-US" dirty="0"/>
              <a:t>the </a:t>
            </a:r>
            <a:r>
              <a:rPr lang="en-US" dirty="0" smtClean="0"/>
              <a:t>book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/>
              <a:t>is a good </a:t>
            </a:r>
            <a:r>
              <a:rPr lang="en-US" dirty="0" smtClean="0"/>
              <a:t>method for </a:t>
            </a:r>
            <a:br>
              <a:rPr lang="en-US" dirty="0" smtClean="0"/>
            </a:br>
            <a:r>
              <a:rPr lang="en-US" dirty="0" smtClean="0"/>
              <a:t>locating </a:t>
            </a:r>
            <a:r>
              <a:rPr lang="en-US" dirty="0"/>
              <a:t>their phone </a:t>
            </a:r>
            <a:r>
              <a:rPr lang="en-US" dirty="0" smtClean="0"/>
              <a:t>number?</a:t>
            </a:r>
          </a:p>
          <a:p>
            <a:pPr lvl="1"/>
            <a:r>
              <a:rPr lang="en-US" sz="3200" dirty="0" smtClean="0"/>
              <a:t>Think </a:t>
            </a:r>
            <a:r>
              <a:rPr lang="en-US" sz="3200" dirty="0"/>
              <a:t>about how </a:t>
            </a:r>
            <a:r>
              <a:rPr lang="en-US" sz="3200" u="sng" dirty="0"/>
              <a:t>you</a:t>
            </a:r>
            <a:r>
              <a:rPr lang="en-US" sz="3200" dirty="0"/>
              <a:t> would do this.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5245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in English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635" y="1969364"/>
            <a:ext cx="8823366" cy="4156799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Open the book midway through.  </a:t>
            </a:r>
          </a:p>
          <a:p>
            <a:pPr lvl="1">
              <a:spcBef>
                <a:spcPts val="0"/>
              </a:spcBef>
            </a:pPr>
            <a:r>
              <a:rPr lang="en-US" dirty="0"/>
              <a:t>If the person’s name is </a:t>
            </a:r>
            <a:r>
              <a:rPr lang="en-US" b="1" dirty="0"/>
              <a:t>on</a:t>
            </a:r>
            <a:r>
              <a:rPr lang="en-US" dirty="0"/>
              <a:t> the page you opened </a:t>
            </a:r>
            <a:r>
              <a:rPr lang="en-US" dirty="0" smtClean="0"/>
              <a:t>to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You’re </a:t>
            </a:r>
            <a:r>
              <a:rPr lang="en-US" dirty="0"/>
              <a:t>done!  </a:t>
            </a:r>
          </a:p>
          <a:p>
            <a:pPr lvl="1">
              <a:spcBef>
                <a:spcPts val="0"/>
              </a:spcBef>
            </a:pPr>
            <a:r>
              <a:rPr lang="en-US" dirty="0"/>
              <a:t>If the person’s name is </a:t>
            </a:r>
            <a:r>
              <a:rPr lang="en-US" b="1" dirty="0"/>
              <a:t>after</a:t>
            </a:r>
            <a:r>
              <a:rPr lang="en-US" dirty="0"/>
              <a:t> the page you opened </a:t>
            </a:r>
            <a:r>
              <a:rPr lang="en-US" dirty="0" smtClean="0"/>
              <a:t>to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Tear </a:t>
            </a:r>
            <a:r>
              <a:rPr lang="en-US" dirty="0"/>
              <a:t>the book in half, throw the </a:t>
            </a:r>
            <a:r>
              <a:rPr lang="en-US" u="sng" dirty="0"/>
              <a:t>first half </a:t>
            </a:r>
            <a:r>
              <a:rPr lang="en-US" dirty="0"/>
              <a:t>away and repeat this process on the second </a:t>
            </a:r>
            <a:r>
              <a:rPr lang="en-US" dirty="0" smtClean="0"/>
              <a:t>half</a:t>
            </a:r>
            <a:endParaRPr lang="en-US" dirty="0"/>
          </a:p>
          <a:p>
            <a:pPr lvl="1">
              <a:spcBef>
                <a:spcPts val="0"/>
              </a:spcBef>
            </a:pPr>
            <a:r>
              <a:rPr lang="en-US" dirty="0"/>
              <a:t>If the person’s name is </a:t>
            </a:r>
            <a:r>
              <a:rPr lang="en-US" b="1" dirty="0"/>
              <a:t>before</a:t>
            </a:r>
            <a:r>
              <a:rPr lang="en-US" dirty="0"/>
              <a:t> the page you opened </a:t>
            </a:r>
            <a:r>
              <a:rPr lang="en-US" dirty="0" smtClean="0"/>
              <a:t>to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Tear </a:t>
            </a:r>
            <a:r>
              <a:rPr lang="en-US" dirty="0"/>
              <a:t>the book in half, throw the </a:t>
            </a:r>
            <a:r>
              <a:rPr lang="en-US" u="sng" dirty="0"/>
              <a:t>second half </a:t>
            </a:r>
            <a:r>
              <a:rPr lang="en-US" dirty="0"/>
              <a:t>away and repeat this process on the first </a:t>
            </a:r>
            <a:r>
              <a:rPr lang="en-US" dirty="0" smtClean="0"/>
              <a:t>half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sz="2700" dirty="0" smtClean="0"/>
              <a:t>This </a:t>
            </a:r>
            <a:r>
              <a:rPr lang="en-US" sz="2700" dirty="0"/>
              <a:t>is </a:t>
            </a:r>
            <a:r>
              <a:rPr lang="en-US" sz="2700" dirty="0" smtClean="0"/>
              <a:t>rough on the phone book, </a:t>
            </a:r>
            <a:r>
              <a:rPr lang="en-US" sz="2700" dirty="0"/>
              <a:t>but you’ll find the name!</a:t>
            </a:r>
          </a:p>
          <a:p>
            <a:pPr>
              <a:spcBef>
                <a:spcPts val="0"/>
              </a:spcBef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2156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19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Binary 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7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Welcome Back!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algorithm we just demonstrated is </a:t>
            </a:r>
            <a:br>
              <a:rPr lang="en-US" dirty="0" smtClean="0"/>
            </a:br>
            <a:r>
              <a:rPr lang="en-US" dirty="0" smtClean="0"/>
              <a:t>better known as </a:t>
            </a:r>
            <a:r>
              <a:rPr lang="en-US" b="1" i="1" dirty="0" smtClean="0"/>
              <a:t>binary search</a:t>
            </a:r>
          </a:p>
          <a:p>
            <a:pPr lvl="1"/>
            <a:r>
              <a:rPr lang="en-US" dirty="0" smtClean="0"/>
              <a:t>We talked about it briefly last class, remember?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Binary search is only usable on </a:t>
            </a:r>
            <a:r>
              <a:rPr lang="en-US" u="sng" dirty="0" smtClean="0"/>
              <a:t>sorted</a:t>
            </a:r>
            <a:r>
              <a:rPr lang="en-US" dirty="0" smtClean="0"/>
              <a:t> lists</a:t>
            </a:r>
            <a:endParaRPr lang="en-US" dirty="0"/>
          </a:p>
          <a:p>
            <a:pPr lvl="1"/>
            <a:r>
              <a:rPr lang="en-US" dirty="0" smtClean="0"/>
              <a:t>Why?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119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Binary </a:t>
            </a:r>
            <a:r>
              <a:rPr lang="en-US" dirty="0" smtClean="0"/>
              <a:t>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Binary </a:t>
            </a:r>
            <a:r>
              <a:rPr lang="en-US" dirty="0"/>
              <a:t>search is a problem that can be broken down into </a:t>
            </a:r>
            <a:endParaRPr lang="en-US" dirty="0" smtClean="0"/>
          </a:p>
          <a:p>
            <a:pPr lvl="1"/>
            <a:r>
              <a:rPr lang="en-US" dirty="0" smtClean="0"/>
              <a:t>Something </a:t>
            </a:r>
            <a:r>
              <a:rPr lang="en-US" dirty="0"/>
              <a:t>simple (breaking a list in </a:t>
            </a:r>
            <a:r>
              <a:rPr lang="en-US" dirty="0" smtClean="0"/>
              <a:t>half)</a:t>
            </a:r>
          </a:p>
          <a:p>
            <a:pPr lvl="1"/>
            <a:r>
              <a:rPr lang="en-US" dirty="0" smtClean="0"/>
              <a:t>A smaller </a:t>
            </a:r>
            <a:r>
              <a:rPr lang="en-US" dirty="0"/>
              <a:t>version of the original problem (searching that half of the list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That </a:t>
            </a:r>
            <a:r>
              <a:rPr lang="en-US" dirty="0"/>
              <a:t>means we can use </a:t>
            </a:r>
            <a:r>
              <a:rPr lang="en-US" dirty="0" smtClean="0"/>
              <a:t>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21</a:t>
            </a:fld>
            <a:endParaRPr lang="en-US" altLang="en-US"/>
          </a:p>
        </p:txBody>
      </p:sp>
      <p:sp>
        <p:nvSpPr>
          <p:cNvPr id="7" name="TextBox 6"/>
          <p:cNvSpPr txBox="1"/>
          <p:nvPr/>
        </p:nvSpPr>
        <p:spPr>
          <a:xfrm>
            <a:off x="5126129" y="5056546"/>
            <a:ext cx="189251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recursion!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53791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Exercise: Recursive Binary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5186"/>
            <a:ext cx="8451130" cy="4517689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Write a recursive binary search</a:t>
            </a:r>
            <a:r>
              <a:rPr lang="en-US" dirty="0" smtClean="0"/>
              <a:t>!</a:t>
            </a:r>
          </a:p>
          <a:p>
            <a:pPr>
              <a:spcBef>
                <a:spcPts val="0"/>
              </a:spcBef>
            </a:pPr>
            <a:endParaRPr lang="en-US" dirty="0" smtClean="0"/>
          </a:p>
          <a:p>
            <a:r>
              <a:rPr lang="en-US" dirty="0" smtClean="0"/>
              <a:t>To </a:t>
            </a:r>
            <a:r>
              <a:rPr lang="en-US" dirty="0"/>
              <a:t>make </a:t>
            </a:r>
            <a:r>
              <a:rPr lang="en-US" dirty="0" smtClean="0"/>
              <a:t>the problem </a:t>
            </a:r>
            <a:r>
              <a:rPr lang="en-US" dirty="0"/>
              <a:t>slightly easier, </a:t>
            </a:r>
            <a:r>
              <a:rPr lang="en-US" dirty="0" smtClean="0"/>
              <a:t>make </a:t>
            </a:r>
            <a:r>
              <a:rPr lang="en-US" dirty="0"/>
              <a:t>it </a:t>
            </a:r>
            <a:r>
              <a:rPr lang="en-US" dirty="0" smtClean="0"/>
              <a:t>“</a:t>
            </a:r>
            <a:r>
              <a:rPr lang="en-US" dirty="0"/>
              <a:t>checking to see </a:t>
            </a:r>
            <a:r>
              <a:rPr lang="en-US" u="sng" dirty="0"/>
              <a:t>if</a:t>
            </a:r>
            <a:r>
              <a:rPr lang="en-US" dirty="0"/>
              <a:t> something is in a sorted list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there’s no “middle” of the list, we’ll just look at the lower of the two </a:t>
            </a:r>
            <a:r>
              <a:rPr lang="en-US" dirty="0" smtClean="0"/>
              <a:t>“middle” indexes</a:t>
            </a:r>
          </a:p>
          <a:p>
            <a:pPr lvl="3"/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2679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Exercise: Recursive Binary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Write a recursive binary search!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Remember </a:t>
            </a:r>
            <a:r>
              <a:rPr lang="en-US" dirty="0"/>
              <a:t>to ask yourself: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What </a:t>
            </a:r>
            <a:r>
              <a:rPr lang="en-US" dirty="0"/>
              <a:t>is our base </a:t>
            </a:r>
            <a:r>
              <a:rPr lang="en-US" dirty="0" smtClean="0"/>
              <a:t>case(s)?</a:t>
            </a:r>
            <a:endParaRPr lang="en-US" dirty="0"/>
          </a:p>
          <a:p>
            <a:pPr lvl="1">
              <a:spcBef>
                <a:spcPts val="0"/>
              </a:spcBef>
            </a:pPr>
            <a:r>
              <a:rPr lang="en-US" dirty="0" smtClean="0"/>
              <a:t>What </a:t>
            </a:r>
            <a:r>
              <a:rPr lang="en-US" dirty="0"/>
              <a:t>is the recursive step</a:t>
            </a:r>
            <a:r>
              <a:rPr lang="en-US" dirty="0" smtClean="0"/>
              <a:t>?</a:t>
            </a:r>
          </a:p>
          <a:p>
            <a:pPr lvl="4">
              <a:spcBef>
                <a:spcPts val="0"/>
              </a:spcBef>
            </a:pP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binarySearch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item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lvl="3"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A </a:t>
            </a:r>
            <a:r>
              <a:rPr lang="en-US" dirty="0"/>
              <a:t>hint: in order to get the number at the middle of the list, use this </a:t>
            </a:r>
            <a:r>
              <a:rPr lang="en-US" dirty="0" smtClean="0"/>
              <a:t>line:</a:t>
            </a:r>
            <a:br>
              <a:rPr lang="en-US" dirty="0" smtClean="0"/>
            </a:br>
            <a:r>
              <a:rPr lang="en-US" dirty="0" smtClean="0"/>
              <a:t>	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// 2]</a:t>
            </a:r>
          </a:p>
          <a:p>
            <a:pPr>
              <a:spcBef>
                <a:spcPts val="0"/>
              </a:spcBef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1516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for…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24</a:t>
            </a:fld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521143" y="2848451"/>
            <a:ext cx="810171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LIVECODING!!!</a:t>
            </a:r>
            <a:endParaRPr lang="en-US" sz="96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7144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4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35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7" grpId="2"/>
      <p:bldP spid="7" grpId="3"/>
      <p:bldP spid="7" grpId="4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75186"/>
            <a:ext cx="8540885" cy="4517689"/>
          </a:xfrm>
        </p:spPr>
        <p:txBody>
          <a:bodyPr/>
          <a:lstStyle/>
          <a:p>
            <a:r>
              <a:rPr lang="en-US" dirty="0" smtClean="0"/>
              <a:t>Final is Thursday, December 15</a:t>
            </a:r>
            <a:r>
              <a:rPr lang="en-US" baseline="30000" dirty="0" smtClean="0"/>
              <a:t>th</a:t>
            </a:r>
            <a:r>
              <a:rPr lang="en-US" dirty="0" smtClean="0"/>
              <a:t> (3:30 – 5:30)</a:t>
            </a:r>
          </a:p>
          <a:p>
            <a:pPr lvl="3"/>
            <a:endParaRPr lang="en-US" dirty="0"/>
          </a:p>
          <a:p>
            <a:r>
              <a:rPr lang="en-US" sz="3200" dirty="0" smtClean="0"/>
              <a:t>Project </a:t>
            </a:r>
            <a:r>
              <a:rPr lang="en-US" sz="3200" dirty="0" smtClean="0"/>
              <a:t>2 will come out </a:t>
            </a:r>
            <a:r>
              <a:rPr lang="en-US" dirty="0" smtClean="0"/>
              <a:t>soon</a:t>
            </a:r>
          </a:p>
          <a:p>
            <a:endParaRPr lang="en-US" dirty="0" smtClean="0"/>
          </a:p>
          <a:p>
            <a:r>
              <a:rPr lang="en-US" dirty="0"/>
              <a:t>The </a:t>
            </a:r>
            <a:r>
              <a:rPr lang="en-US" dirty="0" smtClean="0"/>
              <a:t>third survey </a:t>
            </a:r>
            <a:r>
              <a:rPr lang="en-US" dirty="0"/>
              <a:t>will be </a:t>
            </a:r>
            <a:r>
              <a:rPr lang="en-US" dirty="0" smtClean="0"/>
              <a:t>announced </a:t>
            </a:r>
            <a:r>
              <a:rPr lang="en-US" dirty="0"/>
              <a:t>on Blackboard </a:t>
            </a:r>
            <a:r>
              <a:rPr lang="en-US" dirty="0" smtClean="0"/>
              <a:t>shortly (0.5% of your grade)</a:t>
            </a:r>
          </a:p>
          <a:p>
            <a:pPr lvl="1"/>
            <a:r>
              <a:rPr lang="en-US" dirty="0" smtClean="0"/>
              <a:t>Not on Blackboard</a:t>
            </a:r>
          </a:p>
          <a:p>
            <a:pPr lvl="1"/>
            <a:r>
              <a:rPr lang="en-US" dirty="0" smtClean="0"/>
              <a:t>TA Feedback; anonymous to the TAs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4509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</a:t>
            </a:r>
            <a:r>
              <a:rPr lang="en-US" dirty="0" smtClean="0"/>
              <a:t>Tuples &amp; Dictionaries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517118" cy="4156799"/>
          </a:xfrm>
        </p:spPr>
        <p:txBody>
          <a:bodyPr/>
          <a:lstStyle/>
          <a:p>
            <a:r>
              <a:rPr lang="en-US" dirty="0" smtClean="0"/>
              <a:t>Create an empty tuple</a:t>
            </a:r>
          </a:p>
          <a:p>
            <a:r>
              <a:rPr lang="en-US" dirty="0" smtClean="0"/>
              <a:t>Create </a:t>
            </a:r>
            <a:r>
              <a:rPr lang="en-US" dirty="0" smtClean="0"/>
              <a:t>a dictionary that contains </a:t>
            </a:r>
            <a:r>
              <a:rPr lang="en-US" dirty="0" smtClean="0"/>
              <a:t>three different </a:t>
            </a:r>
            <a:r>
              <a:rPr lang="en-US" dirty="0" smtClean="0"/>
              <a:t>(key, value) pairs, similar to “a is for apple”</a:t>
            </a:r>
          </a:p>
          <a:p>
            <a:pPr lvl="1"/>
            <a:r>
              <a:rPr lang="en-US" dirty="0" smtClean="0"/>
              <a:t>Add one additional (key, value) pair</a:t>
            </a:r>
          </a:p>
          <a:p>
            <a:pPr lvl="1"/>
            <a:r>
              <a:rPr lang="en-US" dirty="0" smtClean="0"/>
              <a:t>Update one of your (key, value) pairs</a:t>
            </a:r>
          </a:p>
          <a:p>
            <a:pPr lvl="1"/>
            <a:r>
              <a:rPr lang="en-US" dirty="0" smtClean="0"/>
              <a:t>Remove one of your (key, value) pairs</a:t>
            </a:r>
            <a:endParaRPr lang="en-US" dirty="0"/>
          </a:p>
          <a:p>
            <a:pPr lvl="3"/>
            <a:endParaRPr lang="en-US" sz="1050" dirty="0" smtClean="0"/>
          </a:p>
          <a:p>
            <a:r>
              <a:rPr lang="en-US" dirty="0" smtClean="0"/>
              <a:t>Why must dictionary keys be unique?</a:t>
            </a:r>
          </a:p>
          <a:p>
            <a:r>
              <a:rPr lang="en-US" dirty="0" smtClean="0"/>
              <a:t>Do values need to be unique?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3226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Matching Symbols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491728" cy="4156799"/>
          </a:xfrm>
        </p:spPr>
        <p:txBody>
          <a:bodyPr/>
          <a:lstStyle/>
          <a:p>
            <a:r>
              <a:rPr lang="en-US" dirty="0" smtClean="0"/>
              <a:t>Match the following data types to the symbols needed to create them (may be more than one)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12" name="Rectangle 11"/>
          <p:cNvSpPr/>
          <p:nvPr/>
        </p:nvSpPr>
        <p:spPr>
          <a:xfrm>
            <a:off x="1234440" y="4797806"/>
            <a:ext cx="253593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String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234440" y="4094734"/>
            <a:ext cx="253593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List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34440" y="3391662"/>
            <a:ext cx="253593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Dictionary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234440" y="5500878"/>
            <a:ext cx="253593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Tuple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373624" y="4523486"/>
            <a:ext cx="253593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en-US" sz="28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en-US" sz="28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73624" y="3820414"/>
            <a:ext cx="253593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)</a:t>
            </a:r>
            <a:endParaRPr lang="en-US" sz="28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373624" y="3117342"/>
            <a:ext cx="253593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}</a:t>
            </a:r>
            <a:endParaRPr lang="en-US" sz="28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373624" y="5226558"/>
            <a:ext cx="253593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 ]</a:t>
            </a:r>
            <a:endParaRPr lang="en-US" sz="28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373624" y="5929630"/>
            <a:ext cx="253593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 '</a:t>
            </a:r>
            <a:endParaRPr lang="en-US" sz="28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52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Matching Symbols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491728" cy="4156799"/>
          </a:xfrm>
        </p:spPr>
        <p:txBody>
          <a:bodyPr/>
          <a:lstStyle/>
          <a:p>
            <a:r>
              <a:rPr lang="en-US" dirty="0" smtClean="0"/>
              <a:t>Match the following data types to the symbols needed to create them (may be more than one)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16" name="Rectangle 15"/>
          <p:cNvSpPr/>
          <p:nvPr/>
        </p:nvSpPr>
        <p:spPr>
          <a:xfrm>
            <a:off x="1234440" y="4797806"/>
            <a:ext cx="253593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String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234440" y="4094734"/>
            <a:ext cx="253593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List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234440" y="3391662"/>
            <a:ext cx="253593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Dictionary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234440" y="5500878"/>
            <a:ext cx="253593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Tuple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373624" y="4523486"/>
            <a:ext cx="253593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en-US" sz="28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en-US" sz="28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373624" y="3820414"/>
            <a:ext cx="253593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)</a:t>
            </a:r>
            <a:endParaRPr lang="en-US" sz="28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373624" y="3117342"/>
            <a:ext cx="253593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}</a:t>
            </a:r>
            <a:endParaRPr lang="en-US" sz="28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373624" y="5226558"/>
            <a:ext cx="253593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 ]</a:t>
            </a:r>
            <a:endParaRPr lang="en-US" sz="28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373624" y="5929630"/>
            <a:ext cx="253593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 '</a:t>
            </a:r>
            <a:endParaRPr lang="en-US" sz="28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3621024" y="3391662"/>
            <a:ext cx="1926336" cy="274320"/>
          </a:xfrm>
          <a:prstGeom prst="line">
            <a:avLst/>
          </a:prstGeom>
          <a:ln w="38100">
            <a:solidFill>
              <a:srgbClr val="7030A0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3621024" y="4094734"/>
            <a:ext cx="1926336" cy="1680464"/>
          </a:xfrm>
          <a:prstGeom prst="line">
            <a:avLst/>
          </a:prstGeom>
          <a:ln w="38100">
            <a:solidFill>
              <a:srgbClr val="002060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3621024" y="4797806"/>
            <a:ext cx="1926336" cy="274320"/>
          </a:xfrm>
          <a:prstGeom prst="line">
            <a:avLst/>
          </a:prstGeom>
          <a:ln w="38100">
            <a:solidFill>
              <a:srgbClr val="008000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3621024" y="4369054"/>
            <a:ext cx="1926336" cy="1131824"/>
          </a:xfrm>
          <a:prstGeom prst="line">
            <a:avLst/>
          </a:prstGeom>
          <a:ln w="38100">
            <a:solidFill>
              <a:srgbClr val="C00000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621024" y="5072126"/>
            <a:ext cx="1926336" cy="1131824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0511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Mutability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503920" cy="4156799"/>
          </a:xfrm>
        </p:spPr>
        <p:txBody>
          <a:bodyPr/>
          <a:lstStyle/>
          <a:p>
            <a:r>
              <a:rPr lang="en-US" dirty="0" smtClean="0"/>
              <a:t>Which of the following are mutable data types?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2036064" y="5353340"/>
            <a:ext cx="253593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String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6064" y="2610140"/>
            <a:ext cx="253593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Boolean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36064" y="4804700"/>
            <a:ext cx="253593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List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36064" y="4256060"/>
            <a:ext cx="253593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Integer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6064" y="3707420"/>
            <a:ext cx="253593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Float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036064" y="3158780"/>
            <a:ext cx="253593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Dictionary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6064" y="5901980"/>
            <a:ext cx="253593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Tuple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72000" y="5353340"/>
            <a:ext cx="253593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???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572000" y="2610140"/>
            <a:ext cx="253593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???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72000" y="4804700"/>
            <a:ext cx="253593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???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572000" y="4256060"/>
            <a:ext cx="253593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???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572000" y="3707420"/>
            <a:ext cx="253593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???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572000" y="3158780"/>
            <a:ext cx="253593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???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72000" y="5901980"/>
            <a:ext cx="253593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225360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4572000" y="3158780"/>
            <a:ext cx="253593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???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572000" y="3158780"/>
            <a:ext cx="253593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Mutable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Mutability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503920" cy="4156799"/>
          </a:xfrm>
        </p:spPr>
        <p:txBody>
          <a:bodyPr/>
          <a:lstStyle/>
          <a:p>
            <a:r>
              <a:rPr lang="en-US" dirty="0" smtClean="0"/>
              <a:t>Which of the following are mutable data types?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2036064" y="5353340"/>
            <a:ext cx="253593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String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6064" y="2610140"/>
            <a:ext cx="253593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Boolean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36064" y="4804700"/>
            <a:ext cx="253593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List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36064" y="4256060"/>
            <a:ext cx="253593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Integer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6064" y="3707420"/>
            <a:ext cx="253593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Float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036064" y="3158780"/>
            <a:ext cx="253593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Dictionary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6064" y="5901980"/>
            <a:ext cx="253593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Tuple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72000" y="5353340"/>
            <a:ext cx="253593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???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572000" y="2610140"/>
            <a:ext cx="253593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???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72000" y="4804700"/>
            <a:ext cx="253593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???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572000" y="4256060"/>
            <a:ext cx="253593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???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572000" y="3707420"/>
            <a:ext cx="253593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???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72000" y="5901980"/>
            <a:ext cx="253593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???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572000" y="5353340"/>
            <a:ext cx="253593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Immutable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572000" y="2610140"/>
            <a:ext cx="253593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Immutable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572000" y="4804700"/>
            <a:ext cx="253593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Mutable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572000" y="4256060"/>
            <a:ext cx="253593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Immutable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572000" y="3707420"/>
            <a:ext cx="253593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Immutable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572000" y="5901980"/>
            <a:ext cx="253593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Immutable</a:t>
            </a:r>
          </a:p>
        </p:txBody>
      </p:sp>
    </p:spTree>
    <p:extLst>
      <p:ext uri="{BB962C8B-B14F-4D97-AF65-F5344CB8AC3E}">
        <p14:creationId xmlns:p14="http://schemas.microsoft.com/office/powerpoint/2010/main" val="3040385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430768" cy="4156799"/>
          </a:xfrm>
        </p:spPr>
        <p:txBody>
          <a:bodyPr/>
          <a:lstStyle/>
          <a:p>
            <a:r>
              <a:rPr lang="en-US" dirty="0" smtClean="0"/>
              <a:t>You are given a dictionary of the NATO phonetic alphabet, in the form:</a:t>
            </a:r>
          </a:p>
          <a:p>
            <a:pPr marL="457200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ALPHA =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"A"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"Alpha"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"Bravo"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C"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"Charlie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i="1" dirty="0" smtClean="0">
                <a:latin typeface="+mj-lt"/>
                <a:cs typeface="Courier New" panose="02070309020205020404" pitchFamily="49" charset="0"/>
              </a:rPr>
              <a:t>... etc</a:t>
            </a:r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.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 smtClean="0"/>
          </a:p>
          <a:p>
            <a:r>
              <a:rPr lang="en-US" dirty="0" smtClean="0"/>
              <a:t>Write a function to convert a string from the user into its phonetic code words</a:t>
            </a:r>
          </a:p>
          <a:p>
            <a:pPr lvl="1"/>
            <a:r>
              <a:rPr lang="en-US" dirty="0" smtClean="0"/>
              <a:t>You only need to handle letters (case insensitive)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8418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Implementation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Here is an example of how it should work:</a:t>
            </a:r>
          </a:p>
          <a:p>
            <a:pPr marL="457200" lvl="1" indent="0">
              <a:buNone/>
            </a:pP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Please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enter a word: </a:t>
            </a:r>
            <a:r>
              <a:rPr lang="en-US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EXAMPLE</a:t>
            </a:r>
          </a:p>
          <a:p>
            <a:pPr marL="457200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 word "EXAMPLE" becomes </a:t>
            </a:r>
            <a:b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"Echo X-ray Alpha Mike Papa Lima Echo"</a:t>
            </a:r>
          </a:p>
          <a:p>
            <a:pPr marL="457200" lvl="1" indent="0">
              <a:buNone/>
            </a:pP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Please enter a word: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dogmeat</a:t>
            </a:r>
            <a:endParaRPr lang="en-US" sz="24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 word "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dogmeat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 becomes</a:t>
            </a:r>
            <a:b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"Delta Oscar Golf Mike Echo Alpha Tango"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8584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28003</TotalTime>
  <Words>832</Words>
  <Application>Microsoft Office PowerPoint</Application>
  <PresentationFormat>On-screen Show (4:3)</PresentationFormat>
  <Paragraphs>203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ＭＳ Ｐゴシック</vt:lpstr>
      <vt:lpstr>Arial</vt:lpstr>
      <vt:lpstr>Calibri</vt:lpstr>
      <vt:lpstr>Courier New</vt:lpstr>
      <vt:lpstr>Office Theme</vt:lpstr>
      <vt:lpstr>CMSC201  Computer Science I for Majors  Lecture 22 – Searching</vt:lpstr>
      <vt:lpstr>Welcome Back!</vt:lpstr>
      <vt:lpstr>Review: Tuples &amp; Dictionaries</vt:lpstr>
      <vt:lpstr>Review: Matching Symbols</vt:lpstr>
      <vt:lpstr>Review: Matching Symbols</vt:lpstr>
      <vt:lpstr>Review: Mutability</vt:lpstr>
      <vt:lpstr>Review: Mutability</vt:lpstr>
      <vt:lpstr>Review: Implementation</vt:lpstr>
      <vt:lpstr>Review: Implementation Example</vt:lpstr>
      <vt:lpstr>Any questions about the  material we just reviewed?</vt:lpstr>
      <vt:lpstr>Today’s Objectives</vt:lpstr>
      <vt:lpstr>Search</vt:lpstr>
      <vt:lpstr>Motivations for Searching</vt:lpstr>
      <vt:lpstr>Exercise: find()</vt:lpstr>
      <vt:lpstr>Exercise: find() Solution</vt:lpstr>
      <vt:lpstr>Linear Search</vt:lpstr>
      <vt:lpstr>Searching Sorted Information</vt:lpstr>
      <vt:lpstr>Algorithm in English</vt:lpstr>
      <vt:lpstr>Binary Search</vt:lpstr>
      <vt:lpstr>Binary Search</vt:lpstr>
      <vt:lpstr>Solving Binary Search</vt:lpstr>
      <vt:lpstr>Exercise: Recursive Binary Search</vt:lpstr>
      <vt:lpstr>Exercise: Recursive Binary Search</vt:lpstr>
      <vt:lpstr>Time for…</vt:lpstr>
      <vt:lpstr>Announcements</vt:lpstr>
    </vt:vector>
  </TitlesOfParts>
  <Company>UMBC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Gibson</dc:creator>
  <cp:lastModifiedBy>User</cp:lastModifiedBy>
  <cp:revision>340</cp:revision>
  <dcterms:created xsi:type="dcterms:W3CDTF">2014-05-05T14:25:42Z</dcterms:created>
  <dcterms:modified xsi:type="dcterms:W3CDTF">2016-11-29T22:53:33Z</dcterms:modified>
</cp:coreProperties>
</file>